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8" r:id="rId10"/>
    <p:sldId id="297" r:id="rId11"/>
    <p:sldId id="281" r:id="rId12"/>
  </p:sldIdLst>
  <p:sldSz cx="9144000" cy="64008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Jacob" initials="AJ" lastIdx="3" clrIdx="0"/>
  <p:cmAuthor id="1" name="Mary Templeton" initials="M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A61"/>
    <a:srgbClr val="31859C"/>
    <a:srgbClr val="04A08A"/>
    <a:srgbClr val="008000"/>
    <a:srgbClr val="663300"/>
    <a:srgbClr val="FFFF99"/>
    <a:srgbClr val="086C54"/>
    <a:srgbClr val="FFCC00"/>
    <a:srgbClr val="50AEC8"/>
    <a:srgbClr val="FFD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87482" autoAdjust="0"/>
  </p:normalViewPr>
  <p:slideViewPr>
    <p:cSldViewPr>
      <p:cViewPr varScale="1">
        <p:scale>
          <a:sx n="50" d="100"/>
          <a:sy n="50" d="100"/>
        </p:scale>
        <p:origin x="-1090" y="-82"/>
      </p:cViewPr>
      <p:guideLst>
        <p:guide orient="horz" pos="20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journey\databases\misaves\Lender%20monthly%20reports\Analysis\Master%20Loan%20List_no%20PI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Sheet5!$C$71</c:f>
              <c:strCache>
                <c:ptCount val="1"/>
                <c:pt idx="0">
                  <c:v>Cumulative Value</c:v>
                </c:pt>
              </c:strCache>
            </c:strRef>
          </c:tx>
          <c:spPr>
            <a:solidFill>
              <a:srgbClr val="086C54"/>
            </a:solidFill>
          </c:spPr>
          <c:cat>
            <c:numRef>
              <c:f>Sheet5!$A$72:$A$97</c:f>
              <c:numCache>
                <c:formatCode>[$-409]mmm\-yy;@</c:formatCode>
                <c:ptCount val="26"/>
                <c:pt idx="0">
                  <c:v>40452</c:v>
                </c:pt>
                <c:pt idx="1">
                  <c:v>40483</c:v>
                </c:pt>
                <c:pt idx="2">
                  <c:v>40513</c:v>
                </c:pt>
                <c:pt idx="3">
                  <c:v>40544</c:v>
                </c:pt>
                <c:pt idx="4">
                  <c:v>40575</c:v>
                </c:pt>
                <c:pt idx="5">
                  <c:v>40603</c:v>
                </c:pt>
                <c:pt idx="6">
                  <c:v>40634</c:v>
                </c:pt>
                <c:pt idx="7">
                  <c:v>40664</c:v>
                </c:pt>
                <c:pt idx="8">
                  <c:v>40695</c:v>
                </c:pt>
                <c:pt idx="9">
                  <c:v>40725</c:v>
                </c:pt>
                <c:pt idx="10">
                  <c:v>40756</c:v>
                </c:pt>
                <c:pt idx="11">
                  <c:v>40787</c:v>
                </c:pt>
                <c:pt idx="12">
                  <c:v>40817</c:v>
                </c:pt>
                <c:pt idx="13">
                  <c:v>40848</c:v>
                </c:pt>
                <c:pt idx="14">
                  <c:v>40878</c:v>
                </c:pt>
                <c:pt idx="15">
                  <c:v>40909</c:v>
                </c:pt>
                <c:pt idx="16">
                  <c:v>40940</c:v>
                </c:pt>
                <c:pt idx="17">
                  <c:v>40969</c:v>
                </c:pt>
                <c:pt idx="18">
                  <c:v>41000</c:v>
                </c:pt>
                <c:pt idx="19">
                  <c:v>41030</c:v>
                </c:pt>
                <c:pt idx="20">
                  <c:v>41061</c:v>
                </c:pt>
                <c:pt idx="21">
                  <c:v>41091</c:v>
                </c:pt>
                <c:pt idx="22" formatCode="mmm\-yy">
                  <c:v>41122</c:v>
                </c:pt>
                <c:pt idx="23" formatCode="mmm\-yy">
                  <c:v>41153</c:v>
                </c:pt>
                <c:pt idx="24" formatCode="mmm\-yy">
                  <c:v>41183</c:v>
                </c:pt>
                <c:pt idx="25" formatCode="mmm\-yy">
                  <c:v>41214</c:v>
                </c:pt>
              </c:numCache>
            </c:numRef>
          </c:cat>
          <c:val>
            <c:numRef>
              <c:f>Sheet5!$C$72:$C$97</c:f>
              <c:numCache>
                <c:formatCode>#,##0</c:formatCode>
                <c:ptCount val="26"/>
                <c:pt idx="0">
                  <c:v>69666.739999999991</c:v>
                </c:pt>
                <c:pt idx="1">
                  <c:v>169829.91999999998</c:v>
                </c:pt>
                <c:pt idx="2">
                  <c:v>323731.26</c:v>
                </c:pt>
                <c:pt idx="3">
                  <c:v>475631.48</c:v>
                </c:pt>
                <c:pt idx="4">
                  <c:v>531437.04999999993</c:v>
                </c:pt>
                <c:pt idx="5">
                  <c:v>724961.37999999989</c:v>
                </c:pt>
                <c:pt idx="6">
                  <c:v>861845.37999999989</c:v>
                </c:pt>
                <c:pt idx="7">
                  <c:v>1086463.2699999998</c:v>
                </c:pt>
                <c:pt idx="8">
                  <c:v>1400577.6199999996</c:v>
                </c:pt>
                <c:pt idx="9">
                  <c:v>1809568.6199999996</c:v>
                </c:pt>
                <c:pt idx="10">
                  <c:v>2403329.0599999996</c:v>
                </c:pt>
                <c:pt idx="11">
                  <c:v>2829046.4199999995</c:v>
                </c:pt>
                <c:pt idx="12">
                  <c:v>3502657.0999999996</c:v>
                </c:pt>
                <c:pt idx="13">
                  <c:v>4270636.66</c:v>
                </c:pt>
                <c:pt idx="14">
                  <c:v>5294621.08</c:v>
                </c:pt>
                <c:pt idx="15">
                  <c:v>6182844.2999999998</c:v>
                </c:pt>
                <c:pt idx="16">
                  <c:v>7017847.2000000002</c:v>
                </c:pt>
                <c:pt idx="17">
                  <c:v>8228115.8399999999</c:v>
                </c:pt>
                <c:pt idx="18">
                  <c:v>9350662.0899999999</c:v>
                </c:pt>
                <c:pt idx="19">
                  <c:v>10460231.709999999</c:v>
                </c:pt>
                <c:pt idx="20">
                  <c:v>11594071.699999999</c:v>
                </c:pt>
                <c:pt idx="21">
                  <c:v>12638951.049999999</c:v>
                </c:pt>
                <c:pt idx="22">
                  <c:v>13683313.59</c:v>
                </c:pt>
                <c:pt idx="23">
                  <c:v>14535244.689999999</c:v>
                </c:pt>
                <c:pt idx="24">
                  <c:v>15668354.209999999</c:v>
                </c:pt>
                <c:pt idx="25">
                  <c:v>16527523.649999999</c:v>
                </c:pt>
              </c:numCache>
            </c:numRef>
          </c:val>
        </c:ser>
        <c:ser>
          <c:idx val="0"/>
          <c:order val="1"/>
          <c:tx>
            <c:strRef>
              <c:f>Sheet5!$B$71</c:f>
              <c:strCache>
                <c:ptCount val="1"/>
                <c:pt idx="0">
                  <c:v>Monthly Loan Value</c:v>
                </c:pt>
              </c:strCache>
            </c:strRef>
          </c:tx>
          <c:spPr>
            <a:solidFill>
              <a:srgbClr val="BBE583"/>
            </a:solidFill>
          </c:spPr>
          <c:cat>
            <c:numRef>
              <c:f>Sheet5!$A$72:$A$97</c:f>
              <c:numCache>
                <c:formatCode>[$-409]mmm\-yy;@</c:formatCode>
                <c:ptCount val="26"/>
                <c:pt idx="0">
                  <c:v>40452</c:v>
                </c:pt>
                <c:pt idx="1">
                  <c:v>40483</c:v>
                </c:pt>
                <c:pt idx="2">
                  <c:v>40513</c:v>
                </c:pt>
                <c:pt idx="3">
                  <c:v>40544</c:v>
                </c:pt>
                <c:pt idx="4">
                  <c:v>40575</c:v>
                </c:pt>
                <c:pt idx="5">
                  <c:v>40603</c:v>
                </c:pt>
                <c:pt idx="6">
                  <c:v>40634</c:v>
                </c:pt>
                <c:pt idx="7">
                  <c:v>40664</c:v>
                </c:pt>
                <c:pt idx="8">
                  <c:v>40695</c:v>
                </c:pt>
                <c:pt idx="9">
                  <c:v>40725</c:v>
                </c:pt>
                <c:pt idx="10">
                  <c:v>40756</c:v>
                </c:pt>
                <c:pt idx="11">
                  <c:v>40787</c:v>
                </c:pt>
                <c:pt idx="12">
                  <c:v>40817</c:v>
                </c:pt>
                <c:pt idx="13">
                  <c:v>40848</c:v>
                </c:pt>
                <c:pt idx="14">
                  <c:v>40878</c:v>
                </c:pt>
                <c:pt idx="15">
                  <c:v>40909</c:v>
                </c:pt>
                <c:pt idx="16">
                  <c:v>40940</c:v>
                </c:pt>
                <c:pt idx="17">
                  <c:v>40969</c:v>
                </c:pt>
                <c:pt idx="18">
                  <c:v>41000</c:v>
                </c:pt>
                <c:pt idx="19">
                  <c:v>41030</c:v>
                </c:pt>
                <c:pt idx="20">
                  <c:v>41061</c:v>
                </c:pt>
                <c:pt idx="21">
                  <c:v>41091</c:v>
                </c:pt>
                <c:pt idx="22" formatCode="mmm\-yy">
                  <c:v>41122</c:v>
                </c:pt>
                <c:pt idx="23" formatCode="mmm\-yy">
                  <c:v>41153</c:v>
                </c:pt>
                <c:pt idx="24" formatCode="mmm\-yy">
                  <c:v>41183</c:v>
                </c:pt>
                <c:pt idx="25" formatCode="mmm\-yy">
                  <c:v>41214</c:v>
                </c:pt>
              </c:numCache>
            </c:numRef>
          </c:cat>
          <c:val>
            <c:numRef>
              <c:f>Sheet5!$B$72:$B$97</c:f>
              <c:numCache>
                <c:formatCode>#,##0</c:formatCode>
                <c:ptCount val="26"/>
                <c:pt idx="0">
                  <c:v>69666.739999999991</c:v>
                </c:pt>
                <c:pt idx="1">
                  <c:v>100163.18</c:v>
                </c:pt>
                <c:pt idx="2">
                  <c:v>153901.34</c:v>
                </c:pt>
                <c:pt idx="3" formatCode="General">
                  <c:v>151900.22</c:v>
                </c:pt>
                <c:pt idx="4" formatCode="General">
                  <c:v>55805.57</c:v>
                </c:pt>
                <c:pt idx="5" formatCode="General">
                  <c:v>193524.33</c:v>
                </c:pt>
                <c:pt idx="6" formatCode="General">
                  <c:v>136884</c:v>
                </c:pt>
                <c:pt idx="7" formatCode="General">
                  <c:v>224617.88999999998</c:v>
                </c:pt>
                <c:pt idx="8" formatCode="General">
                  <c:v>314114.34999999998</c:v>
                </c:pt>
                <c:pt idx="9" formatCode="General">
                  <c:v>408991</c:v>
                </c:pt>
                <c:pt idx="10" formatCode="General">
                  <c:v>593760.43999999994</c:v>
                </c:pt>
                <c:pt idx="11" formatCode="General">
                  <c:v>425717.36</c:v>
                </c:pt>
                <c:pt idx="12" formatCode="General">
                  <c:v>673610.68</c:v>
                </c:pt>
                <c:pt idx="13" formatCode="General">
                  <c:v>767979.56</c:v>
                </c:pt>
                <c:pt idx="14" formatCode="General">
                  <c:v>1023984.4199999999</c:v>
                </c:pt>
                <c:pt idx="15" formatCode="General">
                  <c:v>888223.22000000009</c:v>
                </c:pt>
                <c:pt idx="16" formatCode="General">
                  <c:v>835002.90000000026</c:v>
                </c:pt>
                <c:pt idx="17" formatCode="General">
                  <c:v>1210268.6400000001</c:v>
                </c:pt>
                <c:pt idx="18" formatCode="General">
                  <c:v>1122546.2499999998</c:v>
                </c:pt>
                <c:pt idx="19" formatCode="General">
                  <c:v>1109569.6199999999</c:v>
                </c:pt>
                <c:pt idx="20" formatCode="General">
                  <c:v>1133839.99</c:v>
                </c:pt>
                <c:pt idx="21" formatCode="General">
                  <c:v>1044879.35</c:v>
                </c:pt>
                <c:pt idx="22" formatCode="General">
                  <c:v>1044362.5400000002</c:v>
                </c:pt>
                <c:pt idx="23" formatCode="General">
                  <c:v>851931.09999999963</c:v>
                </c:pt>
                <c:pt idx="24" formatCode="General">
                  <c:v>1133109.5199999998</c:v>
                </c:pt>
                <c:pt idx="25" formatCode="General">
                  <c:v>859169.44000000018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746752"/>
        <c:axId val="78748288"/>
      </c:areaChart>
      <c:dateAx>
        <c:axId val="7874675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8748288"/>
        <c:crosses val="autoZero"/>
        <c:auto val="1"/>
        <c:lblOffset val="100"/>
        <c:baseTimeUnit val="months"/>
      </c:dateAx>
      <c:valAx>
        <c:axId val="787482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8746752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4.6296296296296294E-3"/>
                <c:y val="0.40174002465752012"/>
              </c:manualLayout>
            </c:layout>
            <c:tx>
              <c:rich>
                <a:bodyPr/>
                <a:lstStyle/>
                <a:p>
                  <a:pPr>
                    <a:defRPr sz="1050"/>
                  </a:pPr>
                  <a:r>
                    <a:rPr lang="en-US" dirty="0" smtClean="0"/>
                    <a:t>Millions</a:t>
                  </a:r>
                  <a:endParaRPr lang="en-US" dirty="0"/>
                </a:p>
              </c:rich>
            </c:tx>
          </c:dispUnitsLbl>
        </c:dispUnits>
      </c:valAx>
      <c:spPr>
        <a:solidFill>
          <a:sysClr val="window" lastClr="FFFFFF"/>
        </a:solidFill>
      </c:spPr>
    </c:plotArea>
    <c:legend>
      <c:legendPos val="t"/>
      <c:overlay val="0"/>
      <c:spPr>
        <a:ln w="3175"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79403"/>
          </a:xfrm>
          <a:prstGeom prst="rect">
            <a:avLst/>
          </a:prstGeom>
        </p:spPr>
        <p:txBody>
          <a:bodyPr vert="horz" lIns="94996" tIns="47499" rIns="94996" bIns="474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44" y="0"/>
            <a:ext cx="3169699" cy="479403"/>
          </a:xfrm>
          <a:prstGeom prst="rect">
            <a:avLst/>
          </a:prstGeom>
        </p:spPr>
        <p:txBody>
          <a:bodyPr vert="horz" lIns="94996" tIns="47499" rIns="94996" bIns="47499" rtlCol="0"/>
          <a:lstStyle>
            <a:lvl1pPr algn="r">
              <a:defRPr sz="1200"/>
            </a:lvl1pPr>
          </a:lstStyle>
          <a:p>
            <a:fld id="{6DD14138-834E-4F93-938A-4E7DDD7CA580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69699" cy="479403"/>
          </a:xfrm>
          <a:prstGeom prst="rect">
            <a:avLst/>
          </a:prstGeom>
        </p:spPr>
        <p:txBody>
          <a:bodyPr vert="horz" lIns="94996" tIns="47499" rIns="94996" bIns="474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</p:spPr>
        <p:txBody>
          <a:bodyPr vert="horz" lIns="94996" tIns="47499" rIns="94996" bIns="47499" rtlCol="0" anchor="b"/>
          <a:lstStyle>
            <a:lvl1pPr algn="r">
              <a:defRPr sz="1200"/>
            </a:lvl1pPr>
          </a:lstStyle>
          <a:p>
            <a:fld id="{66036EA3-A41C-4CF6-8C7D-8CAE9392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8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9626296A-AF92-4E70-B1B6-E13E5BC71AB6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5850" y="720725"/>
            <a:ext cx="51435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4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9A99F75A-416D-49B5-BC0E-31DF0503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</a:defRPr>
            </a:lvl1pPr>
            <a:lvl2pPr marL="770592" indent="-296381" eaLnBrk="0" hangingPunct="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85525" indent="-237104" eaLnBrk="0" hangingPunct="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59735" indent="-237104" eaLnBrk="0" hangingPunct="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133946" indent="-237104" eaLnBrk="0" hangingPunct="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608156" indent="-237104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3082365" indent="-237104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556576" indent="-237104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4030786" indent="-237104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7AE38B-8E51-46A0-B5D4-EE9CD12BD144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F75A-416D-49B5-BC0E-31DF0503FC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3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Conducting</a:t>
            </a:r>
            <a:r>
              <a:rPr lang="en-US" baseline="0" dirty="0" smtClean="0"/>
              <a:t> evaluation of BB + developing tool kit that can be used by utilities and other program </a:t>
            </a:r>
            <a:r>
              <a:rPr lang="en-US" baseline="0" dirty="0" err="1" smtClean="0"/>
              <a:t>administators</a:t>
            </a:r>
            <a:r>
              <a:rPr lang="en-US" baseline="0" dirty="0" smtClean="0"/>
              <a:t>, as well as nonprofits to do their own sweeps </a:t>
            </a: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592" eaLnBrk="0" hangingPunct="0">
              <a:defRPr sz="3300">
                <a:solidFill>
                  <a:schemeClr val="tx1"/>
                </a:solidFill>
                <a:latin typeface="Arial" charset="0"/>
              </a:defRPr>
            </a:lvl1pPr>
            <a:lvl2pPr marL="770592" indent="-296381" defTabSz="961592" eaLnBrk="0" hangingPunct="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85525" indent="-237104" defTabSz="961592" eaLnBrk="0" hangingPunct="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59735" indent="-237104" defTabSz="961592" eaLnBrk="0" hangingPunct="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133946" indent="-237104" defTabSz="961592" eaLnBrk="0" hangingPunct="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608156" indent="-237104" defTabSz="961592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3082365" indent="-237104" defTabSz="961592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556576" indent="-237104" defTabSz="961592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4030786" indent="-237104" defTabSz="961592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6E4B72-3CC7-4E0E-9FDA-DF45D4EC057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500" dirty="0"/>
              <a:t>Affordable </a:t>
            </a:r>
            <a:r>
              <a:rPr lang="en-US" sz="2500" b="1" dirty="0">
                <a:solidFill>
                  <a:srgbClr val="409254"/>
                </a:solidFill>
              </a:rPr>
              <a:t>financing</a:t>
            </a:r>
            <a:r>
              <a:rPr lang="en-US" sz="2500" dirty="0">
                <a:solidFill>
                  <a:srgbClr val="409254"/>
                </a:solidFill>
              </a:rPr>
              <a:t> </a:t>
            </a:r>
            <a:r>
              <a:rPr lang="en-US" sz="2500" dirty="0"/>
              <a:t>for energy-efficiency and renewable energy – remove first cost barrier </a:t>
            </a:r>
          </a:p>
          <a:p>
            <a:pPr lvl="1">
              <a:buFont typeface="Arial" charset="0"/>
              <a:buChar char="◦"/>
              <a:defRPr/>
            </a:pPr>
            <a:r>
              <a:rPr lang="en-US" sz="2100" dirty="0"/>
              <a:t>For businesses and homeowners statewide</a:t>
            </a:r>
          </a:p>
          <a:p>
            <a:pPr lvl="1">
              <a:buFont typeface="Arial" charset="0"/>
              <a:buChar char="◦"/>
              <a:defRPr/>
            </a:pPr>
            <a:r>
              <a:rPr lang="en-US" sz="2100" dirty="0"/>
              <a:t>Municipal financing under development</a:t>
            </a:r>
          </a:p>
          <a:p>
            <a:pPr>
              <a:defRPr/>
            </a:pPr>
            <a:r>
              <a:rPr lang="en-US" sz="2500" dirty="0"/>
              <a:t>Nonprofit organization </a:t>
            </a:r>
          </a:p>
          <a:p>
            <a:pPr marL="355663" lvl="1" indent="-355663">
              <a:buFontTx/>
              <a:buChar char="•"/>
              <a:defRPr/>
            </a:pPr>
            <a:r>
              <a:rPr lang="en-US" sz="2500" dirty="0"/>
              <a:t>Public private partnership </a:t>
            </a:r>
          </a:p>
          <a:p>
            <a:pPr lvl="1">
              <a:buFont typeface="Arial" charset="0"/>
              <a:buChar char="◦"/>
              <a:defRPr/>
            </a:pPr>
            <a:r>
              <a:rPr lang="en-US" sz="2100" dirty="0"/>
              <a:t>Seed funding from state and US DOE </a:t>
            </a:r>
          </a:p>
          <a:p>
            <a:pPr lvl="1">
              <a:buFont typeface="Arial" charset="0"/>
              <a:buChar char="◦"/>
              <a:defRPr/>
            </a:pPr>
            <a:r>
              <a:rPr lang="en-US" sz="2100" dirty="0"/>
              <a:t>Sustainable model to continue and grow program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pitchFamily="34" charset="0"/>
              </a:defRPr>
            </a:lvl1pPr>
            <a:lvl2pPr marL="770604" indent="-296386" eaLnBrk="0" hangingPunct="0">
              <a:defRPr sz="3300">
                <a:solidFill>
                  <a:schemeClr val="tx1"/>
                </a:solidFill>
                <a:latin typeface="Arial" pitchFamily="34" charset="0"/>
              </a:defRPr>
            </a:lvl2pPr>
            <a:lvl3pPr marL="1185546" indent="-237108" eaLnBrk="0" hangingPunct="0">
              <a:defRPr sz="3300">
                <a:solidFill>
                  <a:schemeClr val="tx1"/>
                </a:solidFill>
                <a:latin typeface="Arial" pitchFamily="34" charset="0"/>
              </a:defRPr>
            </a:lvl3pPr>
            <a:lvl4pPr marL="1659765" indent="-237108" eaLnBrk="0" hangingPunct="0">
              <a:defRPr sz="3300">
                <a:solidFill>
                  <a:schemeClr val="tx1"/>
                </a:solidFill>
                <a:latin typeface="Arial" pitchFamily="34" charset="0"/>
              </a:defRPr>
            </a:lvl4pPr>
            <a:lvl5pPr marL="2133983" indent="-237108" eaLnBrk="0" hangingPunct="0">
              <a:defRPr sz="3300">
                <a:solidFill>
                  <a:schemeClr val="tx1"/>
                </a:solidFill>
                <a:latin typeface="Arial" pitchFamily="34" charset="0"/>
              </a:defRPr>
            </a:lvl5pPr>
            <a:lvl6pPr marL="2608203" indent="-23710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6pPr>
            <a:lvl7pPr marL="3082420" indent="-23710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7pPr>
            <a:lvl8pPr marL="3556638" indent="-23710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8pPr>
            <a:lvl9pPr marL="4030857" indent="-23710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7F4C93-B38F-4D80-BDDC-6F5640964180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5% loss reserve leverages state dollars 20:1</a:t>
            </a:r>
          </a:p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</a:defRPr>
            </a:lvl1pPr>
            <a:lvl2pPr marL="770586" indent="-296379" eaLnBrk="0" hangingPunct="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85516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59721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133929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608135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3082341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556548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4030754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366A27-C564-4B33-88AA-92855CB8A62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Also developing</a:t>
            </a:r>
            <a:r>
              <a:rPr lang="en-US" baseline="0" dirty="0" smtClean="0"/>
              <a:t> muni program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 today on home and business financing programs – </a:t>
            </a:r>
            <a:r>
              <a:rPr lang="en-US" baseline="0" dirty="0" err="1" smtClean="0"/>
              <a:t>betterbuildings</a:t>
            </a:r>
            <a:r>
              <a:rPr lang="en-US" baseline="0" dirty="0" smtClean="0"/>
              <a:t> is in third year</a:t>
            </a: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</a:defRPr>
            </a:lvl1pPr>
            <a:lvl2pPr marL="770586" indent="-296379" eaLnBrk="0" hangingPunct="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85516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59721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133929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608135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3082341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556548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4030754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34AC1F-8E70-4E02-ABF1-A54910C76478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18" indent="-177818">
              <a:buFont typeface="Arial" pitchFamily="34" charset="0"/>
              <a:buChar char="•"/>
              <a:defRPr/>
            </a:pPr>
            <a:r>
              <a:rPr lang="en-US" dirty="0" smtClean="0"/>
              <a:t>Program launched in late September 2010</a:t>
            </a:r>
          </a:p>
          <a:p>
            <a:pPr marL="177818" indent="-177818">
              <a:buFont typeface="Arial" pitchFamily="34" charset="0"/>
              <a:buChar char="•"/>
              <a:defRPr/>
            </a:pPr>
            <a:r>
              <a:rPr lang="en-US" dirty="0" smtClean="0"/>
              <a:t>5% loss reserve leverages state dollars 20:1</a:t>
            </a:r>
          </a:p>
          <a:p>
            <a:pPr marL="177818" indent="-177818">
              <a:buFont typeface="Arial" pitchFamily="34" charset="0"/>
              <a:buChar char="•"/>
              <a:defRPr/>
            </a:pPr>
            <a:r>
              <a:rPr lang="en-US" dirty="0" smtClean="0"/>
              <a:t> 1.99 percent contractor fee to sustain operations and quality assurance </a:t>
            </a:r>
          </a:p>
          <a:p>
            <a:pPr marL="177818" indent="-177818">
              <a:buFont typeface="Arial" pitchFamily="34" charset="0"/>
              <a:buChar char="•"/>
              <a:defRPr/>
            </a:pPr>
            <a:r>
              <a:rPr lang="en-US" dirty="0" smtClean="0"/>
              <a:t>Over 300 authorized contractors – majority</a:t>
            </a:r>
            <a:r>
              <a:rPr lang="en-US" baseline="0" dirty="0" smtClean="0"/>
              <a:t> have third-party certification in their trade (HVAC, auditors, etc.)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585" eaLnBrk="0" hangingPunct="0">
              <a:defRPr sz="3300">
                <a:solidFill>
                  <a:schemeClr val="tx1"/>
                </a:solidFill>
                <a:latin typeface="Arial" charset="0"/>
              </a:defRPr>
            </a:lvl1pPr>
            <a:lvl2pPr marL="770586" indent="-296379" defTabSz="961585" eaLnBrk="0" hangingPunct="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85516" indent="-237103" defTabSz="961585" eaLnBrk="0" hangingPunct="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59721" indent="-237103" defTabSz="961585" eaLnBrk="0" hangingPunct="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133929" indent="-237103" defTabSz="961585" eaLnBrk="0" hangingPunct="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608135" indent="-237103" defTabSz="96158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3082341" indent="-237103" defTabSz="96158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556548" indent="-237103" defTabSz="96158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4030754" indent="-237103" defTabSz="96158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9AB54B-5448-4D14-8A2E-AAF511EDDDD2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Eight participating lenders (currently all credit unions) that collectively provide statewide coverage with some overlapping areas: Lake Trust, Central Macomb Community CU, Financial Plus, LAFCU, MSU FCU, </a:t>
            </a:r>
            <a:r>
              <a:rPr lang="en-US" dirty="0" err="1" smtClean="0"/>
              <a:t>Genysis</a:t>
            </a:r>
            <a:r>
              <a:rPr lang="en-US" dirty="0" smtClean="0"/>
              <a:t>, UP State, and Great Niles Community Credit Union, Consumers Credit Union</a:t>
            </a:r>
          </a:p>
          <a:p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</a:defRPr>
            </a:lvl1pPr>
            <a:lvl2pPr marL="770586" indent="-296379" eaLnBrk="0" hangingPunct="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85516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59721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133929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608135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3082341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556548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4030754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72632-14EC-4010-92C7-D506654135A2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Current loan value for the HELP program, including both BBFM and regular 7% loans.  The loan value accumulates quickly.  The program had more than 2,000/ $16.5 million in loans issued through</a:t>
            </a:r>
            <a:r>
              <a:rPr lang="en-US" baseline="0" dirty="0" smtClean="0"/>
              <a:t> the end of November.  Throughout 2012, Michigan Saves has been averaging 124 home loans per month</a:t>
            </a:r>
            <a:r>
              <a:rPr lang="en-US" dirty="0" smtClean="0"/>
              <a:t>, and has been adding value at an average rate of about $1,000,000.  </a:t>
            </a:r>
          </a:p>
          <a:p>
            <a:endParaRPr lang="en-US" dirty="0" smtClean="0"/>
          </a:p>
          <a:p>
            <a:r>
              <a:rPr lang="en-US" dirty="0" smtClean="0"/>
              <a:t>Avg.</a:t>
            </a:r>
            <a:r>
              <a:rPr lang="en-US" baseline="0" dirty="0" smtClean="0"/>
              <a:t> size ~ $8000</a:t>
            </a: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698" eaLnBrk="0" hangingPunct="0">
              <a:defRPr sz="3300">
                <a:solidFill>
                  <a:schemeClr val="tx1"/>
                </a:solidFill>
                <a:latin typeface="Arial" charset="0"/>
              </a:defRPr>
            </a:lvl1pPr>
            <a:lvl2pPr marL="770586" indent="-296379" defTabSz="979698" eaLnBrk="0" hangingPunct="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85516" indent="-237103" defTabSz="979698" eaLnBrk="0" hangingPunct="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59721" indent="-237103" defTabSz="979698" eaLnBrk="0" hangingPunct="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133929" indent="-237103" defTabSz="979698" eaLnBrk="0" hangingPunct="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608135" indent="-237103" defTabSz="9796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3082341" indent="-237103" defTabSz="9796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556548" indent="-237103" defTabSz="9796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4030754" indent="-237103" defTabSz="9796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2ECDB1-4800-4A7F-B78E-282E73CE451B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One page credit application; decision within 2 days…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</a:defRPr>
            </a:lvl1pPr>
            <a:lvl2pPr marL="770586" indent="-296379" eaLnBrk="0" hangingPunct="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85516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59721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133929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608135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3082341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556548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4030754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AAD6B9-0A96-4065-B0EE-2B3391BC1BCA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$2,000 paid by Michigan Saves to business owner when job complete; can use to offset cost of audit or other costs </a:t>
            </a:r>
          </a:p>
          <a:p>
            <a:endParaRPr lang="en-US" dirty="0" smtClean="0"/>
          </a:p>
          <a:p>
            <a:r>
              <a:rPr lang="en-US" dirty="0" smtClean="0"/>
              <a:t>Michigan Saves marketing through food trade associations and other partners </a:t>
            </a:r>
          </a:p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</a:defRPr>
            </a:lvl1pPr>
            <a:lvl2pPr marL="770586" indent="-296379" eaLnBrk="0" hangingPunct="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85516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59721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133929" indent="-237103" eaLnBrk="0" hangingPunct="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608135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3082341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556548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4030754" indent="-23710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9B1563-F8E3-4E77-9C92-8986A52CCE79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372023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0040"/>
            <a:ext cx="6400800" cy="163576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7BC1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0560"/>
            <a:ext cx="548640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923"/>
            <a:ext cx="548640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9515"/>
            <a:ext cx="548640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/>
          <a:lstStyle/>
          <a:p>
            <a:fld id="{95685631-03AA-44B6-9B14-17C7FF5A4BA8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/>
          <a:lstStyle/>
          <a:p>
            <a:fld id="{95685631-03AA-44B6-9B14-17C7FF5A4BA8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2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6329"/>
            <a:ext cx="205740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329"/>
            <a:ext cx="601980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/>
          <a:lstStyle/>
          <a:p>
            <a:fld id="{95685631-03AA-44B6-9B14-17C7FF5A4BA8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7BC189"/>
          </a:solidFill>
          <a:ln w="6350">
            <a:noFill/>
          </a:ln>
        </p:spPr>
        <p:txBody>
          <a:bodyPr>
            <a:normAutofit/>
          </a:bodyPr>
          <a:lstStyle>
            <a:lvl1pPr algn="ctr">
              <a:defRPr sz="4400">
                <a:ln>
                  <a:solidFill>
                    <a:srgbClr val="037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2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/>
          <a:lstStyle/>
          <a:p>
            <a:fld id="{95685631-03AA-44B6-9B14-17C7FF5A4BA8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9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107"/>
            <a:ext cx="777240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2932"/>
            <a:ext cx="777240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521"/>
            <a:ext cx="403860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521"/>
            <a:ext cx="403860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0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2772"/>
            <a:ext cx="4040188" cy="59711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BC1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9883"/>
            <a:ext cx="4040188" cy="368786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32772"/>
            <a:ext cx="4041775" cy="59711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BC1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29883"/>
            <a:ext cx="4041775" cy="368786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1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4" r="62088"/>
          <a:stretch/>
        </p:blipFill>
        <p:spPr>
          <a:xfrm>
            <a:off x="0" y="5687366"/>
            <a:ext cx="3466681" cy="7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t="88697" r="62206"/>
          <a:stretch/>
        </p:blipFill>
        <p:spPr>
          <a:xfrm>
            <a:off x="0" y="5677319"/>
            <a:ext cx="3436536" cy="7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4847"/>
            <a:ext cx="3008313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4847"/>
            <a:ext cx="511175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39427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5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521"/>
            <a:ext cx="822960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5932594"/>
            <a:ext cx="12192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B507-7738-43CD-ABAA-29F340BA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37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37060"/>
        </a:buClr>
        <a:buFont typeface="Arial" pitchFamily="34" charset="0"/>
        <a:buChar char="•"/>
        <a:defRPr sz="32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BC189"/>
        </a:buClr>
        <a:buFont typeface="Arial" pitchFamily="34" charset="0"/>
        <a:buChar char="•"/>
        <a:defRPr sz="2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save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michigansaves.org" TargetMode="External"/><Relationship Id="rId4" Type="http://schemas.openxmlformats.org/officeDocument/2006/relationships/hyperlink" Target="http://www.betterbuildingsformichigan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Michigan Saves: </a:t>
            </a:r>
            <a:br>
              <a:rPr lang="en-US" sz="3200" dirty="0" smtClean="0"/>
            </a:br>
            <a:r>
              <a:rPr lang="en-US" sz="2400" b="0" dirty="0" smtClean="0"/>
              <a:t>Financing Energy Improvements for Homeowners, Businesses, and Local Governments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Todd O’Grady, Program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9552"/>
          <a:stretch/>
        </p:blipFill>
        <p:spPr>
          <a:xfrm>
            <a:off x="0" y="0"/>
            <a:ext cx="9198664" cy="6479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9198664" cy="383012"/>
          </a:xfrm>
          <a:prstGeom prst="rect">
            <a:avLst/>
          </a:prstGeom>
          <a:solidFill>
            <a:srgbClr val="1A361F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45720" tIns="91440" rIns="45720" anchor="t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50AA61"/>
                </a:solidFill>
              </a:rPr>
              <a:t>From left to right: </a:t>
            </a:r>
            <a:r>
              <a:rPr lang="en-US" sz="1400" dirty="0" smtClean="0">
                <a:solidFill>
                  <a:srgbClr val="50AA61"/>
                </a:solidFill>
              </a:rPr>
              <a:t>Terri Schroeder, Sally </a:t>
            </a:r>
            <a:r>
              <a:rPr lang="en-US" sz="1400" dirty="0" err="1" smtClean="0">
                <a:solidFill>
                  <a:srgbClr val="50AA61"/>
                </a:solidFill>
              </a:rPr>
              <a:t>Talberg</a:t>
            </a:r>
            <a:r>
              <a:rPr lang="en-US" sz="1400" dirty="0" smtClean="0">
                <a:solidFill>
                  <a:srgbClr val="50AA61"/>
                </a:solidFill>
              </a:rPr>
              <a:t>, Gov. Rick Snyder, Julie </a:t>
            </a:r>
            <a:r>
              <a:rPr lang="en-US" sz="1400" dirty="0" err="1" smtClean="0">
                <a:solidFill>
                  <a:srgbClr val="50AA61"/>
                </a:solidFill>
              </a:rPr>
              <a:t>Metty</a:t>
            </a:r>
            <a:r>
              <a:rPr lang="en-US" sz="1400" dirty="0" smtClean="0">
                <a:solidFill>
                  <a:srgbClr val="50AA61"/>
                </a:solidFill>
              </a:rPr>
              <a:t> Bennett, and Todd O’Grady.</a:t>
            </a:r>
            <a:endParaRPr lang="en-US" sz="1400" dirty="0">
              <a:solidFill>
                <a:srgbClr val="50A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and Contacts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/>
              <a:t>Todd O’Grady,  </a:t>
            </a:r>
            <a:r>
              <a:rPr lang="en-US" sz="2400" u="sng" dirty="0" smtClean="0">
                <a:solidFill>
                  <a:srgbClr val="7BC189"/>
                </a:solidFill>
              </a:rPr>
              <a:t>togrady@michigansaves.org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 smtClean="0"/>
              <a:t>Phone (general): (734) 494-2190</a:t>
            </a:r>
          </a:p>
          <a:p>
            <a:pPr marL="1539875" indent="-1539875">
              <a:spcBef>
                <a:spcPts val="2400"/>
              </a:spcBef>
              <a:buNone/>
              <a:tabLst>
                <a:tab pos="1597025" algn="l"/>
              </a:tabLst>
            </a:pPr>
            <a:r>
              <a:rPr lang="en-US" sz="2400" dirty="0" smtClean="0"/>
              <a:t>Websites: 	 </a:t>
            </a:r>
            <a:r>
              <a:rPr lang="en-US" sz="2400" dirty="0" smtClean="0">
                <a:hlinkClick r:id="rId3"/>
              </a:rPr>
              <a:t>www.michigansaves.org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hlinkClick r:id="rId4"/>
              </a:rPr>
              <a:t>www.betterbuildingsformichigan.org</a:t>
            </a:r>
            <a:endParaRPr lang="en-US" sz="24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 smtClean="0"/>
              <a:t>Email: </a:t>
            </a:r>
            <a:r>
              <a:rPr lang="en-US" sz="2400" dirty="0" smtClean="0">
                <a:hlinkClick r:id="rId5"/>
              </a:rPr>
              <a:t>info@michigansaves.org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Michigan Saves?</a:t>
            </a:r>
            <a:endParaRPr lang="en-US" dirty="0" smtClean="0"/>
          </a:p>
        </p:txBody>
      </p:sp>
      <p:pic>
        <p:nvPicPr>
          <p:cNvPr id="819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5"/>
          <a:stretch>
            <a:fillRect/>
          </a:stretch>
        </p:blipFill>
        <p:spPr bwMode="auto">
          <a:xfrm>
            <a:off x="1" y="3558964"/>
            <a:ext cx="5387975" cy="269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ircular Arrow 17"/>
          <p:cNvSpPr/>
          <p:nvPr/>
        </p:nvSpPr>
        <p:spPr>
          <a:xfrm flipH="1">
            <a:off x="2020888" y="2400300"/>
            <a:ext cx="2741612" cy="3058160"/>
          </a:xfrm>
          <a:prstGeom prst="circularArrow">
            <a:avLst>
              <a:gd name="adj1" fmla="val 14501"/>
              <a:gd name="adj2" fmla="val 1334189"/>
              <a:gd name="adj3" fmla="val 19923000"/>
              <a:gd name="adj4" fmla="val 15252033"/>
              <a:gd name="adj5" fmla="val 16645"/>
            </a:avLst>
          </a:prstGeom>
          <a:solidFill>
            <a:srgbClr val="B9E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98" name="Picture 6" descr="C:\Users\dvannatter\AppData\Local\Microsoft\Windows\Temporary Internet Files\Content.IE5\US31TNM7\MC900440380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013460"/>
            <a:ext cx="2495550" cy="23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C:\Users\dvannatter\AppData\Local\Microsoft\Windows\Temporary Internet Files\Content.IE5\ZXPJU2OZ\MC90043163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004695"/>
            <a:ext cx="1714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C:\Documents and Settings\jbennett\Local Settings\Temporary Internet Files\Content.IE5\XAYRUV56\MP900442808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3558964"/>
            <a:ext cx="2987675" cy="25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1" descr="C:\Documents and Settings\jbennett\Local Settings\Temporary Internet Files\Content.IE5\1K1GPFQY\MP90042799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70817"/>
            <a:ext cx="2819400" cy="25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7" descr="C:\Documents and Settings\jbennett\Local Settings\Temporary Internet Files\Content.IE5\1K1GPFQY\MP900316877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6" y="3564891"/>
            <a:ext cx="3051175" cy="256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ircular Arrow 6"/>
          <p:cNvSpPr/>
          <p:nvPr/>
        </p:nvSpPr>
        <p:spPr>
          <a:xfrm>
            <a:off x="5286375" y="2400300"/>
            <a:ext cx="2743200" cy="3058160"/>
          </a:xfrm>
          <a:prstGeom prst="circularArrow">
            <a:avLst>
              <a:gd name="adj1" fmla="val 14501"/>
              <a:gd name="adj2" fmla="val 1334189"/>
              <a:gd name="adj3" fmla="val 19923000"/>
              <a:gd name="adj4" fmla="val 15252033"/>
              <a:gd name="adj5" fmla="val 16645"/>
            </a:avLst>
          </a:prstGeom>
          <a:solidFill>
            <a:srgbClr val="B9E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05300" y="2886287"/>
            <a:ext cx="914400" cy="1031240"/>
          </a:xfrm>
          <a:prstGeom prst="downArrow">
            <a:avLst/>
          </a:prstGeom>
          <a:solidFill>
            <a:srgbClr val="B9E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974080"/>
            <a:ext cx="9144000" cy="497840"/>
          </a:xfrm>
          <a:prstGeom prst="rect">
            <a:avLst/>
          </a:prstGeom>
          <a:solidFill>
            <a:srgbClr val="327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228600" y="598297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4BAB54"/>
                </a:solidFill>
              </a:rPr>
              <a:t>    Residential               Municipal		    Business</a:t>
            </a:r>
          </a:p>
        </p:txBody>
      </p:sp>
      <p:pic>
        <p:nvPicPr>
          <p:cNvPr id="8199" name="Picture 4" descr="C:\Users\dvannatter\AppData\Local\Microsoft\Windows\Temporary Internet Files\Content.IE5\ZXPJU2OZ\MC900431631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086187"/>
            <a:ext cx="1714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5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" y="1219200"/>
            <a:ext cx="8229600" cy="1320165"/>
          </a:xfrm>
        </p:spPr>
      </p:pic>
      <p:sp>
        <p:nvSpPr>
          <p:cNvPr id="4" name="TextBox 3"/>
          <p:cNvSpPr txBox="1"/>
          <p:nvPr/>
        </p:nvSpPr>
        <p:spPr>
          <a:xfrm>
            <a:off x="533400" y="2514600"/>
            <a:ext cx="79248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37060"/>
                </a:solidFill>
              </a:rPr>
              <a:t>Key Michigan Saves roles: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/>
              <a:t>Provide loss reserve for participating lenders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/>
              <a:t>Oversee authorized contractors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/>
              <a:t>Drive demand for energy efficiency </a:t>
            </a:r>
            <a:r>
              <a:rPr lang="en-US" sz="1800" dirty="0" smtClean="0"/>
              <a:t>(outreach and incentives)</a:t>
            </a:r>
            <a:endParaRPr lang="en-US" sz="1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/>
              <a:t>Set program guidelines </a:t>
            </a:r>
            <a:r>
              <a:rPr lang="en-US" sz="1800" dirty="0" smtClean="0"/>
              <a:t>and provide quality control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9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-76200" y="256329"/>
            <a:ext cx="5410200" cy="1066800"/>
          </a:xfrm>
          <a:solidFill>
            <a:srgbClr val="7BC1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dirty="0" smtClean="0">
                <a:ln>
                  <a:solidFill>
                    <a:srgbClr val="037060"/>
                  </a:solidFill>
                </a:ln>
                <a:solidFill>
                  <a:schemeClr val="bg1"/>
                </a:solidFill>
              </a:rPr>
              <a:t>Current programs</a:t>
            </a:r>
          </a:p>
        </p:txBody>
      </p:sp>
      <p:pic>
        <p:nvPicPr>
          <p:cNvPr id="47107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200400"/>
            <a:ext cx="3017837" cy="20728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399"/>
            <a:ext cx="3090863" cy="185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3757"/>
            <a:ext cx="3181350" cy="103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>
                <a:solidFill>
                  <a:srgbClr val="50AA61"/>
                </a:solidFill>
              </a:rPr>
              <a:t>Michigan Saves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Home Energy Loan Program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3521"/>
            <a:ext cx="7315200" cy="4224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Affordable, hassle-free loans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Easier than home equity – unsecured loan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$1,000 to $20,000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Affordable rates and terms for low monthly payment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/>
              <a:t>Easy, quick approval over the phone or online </a:t>
            </a:r>
            <a:endParaRPr lang="en-US" sz="2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Energy efficiency, solar, and geothermal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Find Michigan Saves authorized contractors –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7BC189"/>
                </a:solidFill>
              </a:rPr>
              <a:t>www.MichiganSaves.org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Content Placeholder 2"/>
          <p:cNvSpPr>
            <a:spLocks noGrp="1"/>
          </p:cNvSpPr>
          <p:nvPr>
            <p:ph idx="4294967295"/>
          </p:nvPr>
        </p:nvSpPr>
        <p:spPr>
          <a:xfrm>
            <a:off x="322033" y="1219200"/>
            <a:ext cx="5697767" cy="1143000"/>
          </a:xfrm>
          <a:prstGeom prst="roundRect">
            <a:avLst>
              <a:gd name="adj" fmla="val 16667"/>
            </a:avLst>
          </a:prstGeom>
          <a:solidFill>
            <a:srgbClr val="EFFEBA"/>
          </a:solidFill>
          <a:ln>
            <a:solidFill>
              <a:srgbClr val="327238"/>
            </a:solidFill>
            <a:round/>
            <a:headEnd/>
            <a:tailEnd/>
          </a:ln>
        </p:spPr>
        <p:txBody>
          <a:bodyPr tIns="182880">
            <a:noAutofit/>
          </a:bodyPr>
          <a:lstStyle/>
          <a:p>
            <a:r>
              <a:rPr lang="en-US" sz="2000" dirty="0" smtClean="0"/>
              <a:t>Eight lenders provide statewide coverage</a:t>
            </a:r>
          </a:p>
          <a:p>
            <a:r>
              <a:rPr lang="en-US" sz="2000" dirty="0" smtClean="0"/>
              <a:t>Michigan Saves provides 5% loss reserve 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-76200" y="256329"/>
            <a:ext cx="6239361" cy="1066800"/>
          </a:xfrm>
          <a:solidFill>
            <a:srgbClr val="7BC1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037060"/>
                  </a:solidFill>
                </a:ln>
                <a:solidFill>
                  <a:schemeClr val="bg1"/>
                </a:solidFill>
              </a:rPr>
              <a:t>          Participating Lenders </a:t>
            </a:r>
          </a:p>
        </p:txBody>
      </p:sp>
      <p:pic>
        <p:nvPicPr>
          <p:cNvPr id="491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64404"/>
            <a:ext cx="3411767" cy="7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05" y="1910864"/>
            <a:ext cx="2901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68" y="3959013"/>
            <a:ext cx="3047996" cy="48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" y="4800188"/>
            <a:ext cx="2286000" cy="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99" y="5001166"/>
            <a:ext cx="2286000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26487"/>
            <a:ext cx="2286000" cy="9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8913"/>
            <a:ext cx="2286000" cy="117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39137"/>
            <a:ext cx="2570117" cy="77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49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Residential Loans Issued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1765755"/>
              </p:ext>
            </p:extLst>
          </p:nvPr>
        </p:nvGraphicFramePr>
        <p:xfrm>
          <a:off x="609600" y="2362200"/>
          <a:ext cx="8229600" cy="330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29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29945"/>
              </p:ext>
            </p:extLst>
          </p:nvPr>
        </p:nvGraphicFramePr>
        <p:xfrm>
          <a:off x="1524000" y="1219200"/>
          <a:ext cx="6553200" cy="940950"/>
        </p:xfrm>
        <a:graphic>
          <a:graphicData uri="http://schemas.openxmlformats.org/drawingml/2006/table">
            <a:tbl>
              <a:tblPr/>
              <a:tblGrid>
                <a:gridCol w="2883408"/>
                <a:gridCol w="3669792"/>
              </a:tblGrid>
              <a:tr h="31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Loan value:</a:t>
                      </a:r>
                    </a:p>
                  </a:txBody>
                  <a:tcPr marT="42525" marB="42525" horzOverflow="overflow">
                    <a:lnL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$16.5 million (of $68 million committed)</a:t>
                      </a:r>
                    </a:p>
                  </a:txBody>
                  <a:tcPr marT="42525" marB="42525" horzOverflow="overflow">
                    <a:lnL>
                      <a:noFill/>
                    </a:lnL>
                    <a:lnR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</a:tr>
              <a:tr h="31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Loan loss reserve committed:</a:t>
                      </a:r>
                    </a:p>
                  </a:txBody>
                  <a:tcPr marT="42525" marB="42525" horzOverflow="overflow">
                    <a:lnL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$695,667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(of $3.4 million committed)</a:t>
                      </a:r>
                    </a:p>
                  </a:txBody>
                  <a:tcPr marT="42525" marB="42525" horzOverflow="overflow">
                    <a:lnL>
                      <a:noFill/>
                    </a:lnL>
                    <a:lnR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</a:tr>
              <a:tr h="31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Loan defaults:</a:t>
                      </a:r>
                    </a:p>
                  </a:txBody>
                  <a:tcPr marT="42525" marB="42525" horzOverflow="overflow">
                    <a:lnL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loans (out of </a:t>
                      </a:r>
                      <a:r>
                        <a:rPr lang="en-US" sz="1500" dirty="0" smtClean="0"/>
                        <a:t>2,037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issued or &lt; 0.1%)</a:t>
                      </a:r>
                    </a:p>
                  </a:txBody>
                  <a:tcPr marT="42525" marB="42525" horzOverflow="overflow">
                    <a:lnL>
                      <a:noFill/>
                    </a:lnL>
                    <a:lnR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6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Energy Financing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Statewide commercial financing ($2,000–$150,000) </a:t>
            </a:r>
            <a:br>
              <a:rPr lang="en-US" sz="2400" dirty="0" smtClean="0"/>
            </a:br>
            <a:r>
              <a:rPr lang="en-US" sz="2400" dirty="0" smtClean="0"/>
              <a:t>for energy efficiency improvements through </a:t>
            </a:r>
            <a:br>
              <a:rPr lang="en-US" sz="2400" dirty="0" smtClean="0"/>
            </a:br>
            <a:r>
              <a:rPr lang="en-US" sz="2400" dirty="0" smtClean="0"/>
              <a:t>local lender, Ervin Leasing</a:t>
            </a:r>
          </a:p>
          <a:p>
            <a:r>
              <a:rPr lang="en-US" sz="2400" dirty="0" smtClean="0"/>
              <a:t>Available to all types of businesses </a:t>
            </a:r>
            <a:br>
              <a:rPr lang="en-US" sz="2400" dirty="0" smtClean="0"/>
            </a:br>
            <a:r>
              <a:rPr lang="en-US" sz="2400" dirty="0" smtClean="0"/>
              <a:t>with focus on food industry </a:t>
            </a:r>
          </a:p>
          <a:p>
            <a:r>
              <a:rPr lang="en-US" sz="2400" dirty="0" smtClean="0"/>
              <a:t>Fast, easy process </a:t>
            </a:r>
          </a:p>
          <a:p>
            <a:r>
              <a:rPr lang="en-US" sz="2400" dirty="0" smtClean="0"/>
              <a:t>Below-market rates with flexible                                 terms up to 5 years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19" y="4953000"/>
            <a:ext cx="13811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4060" y="4038600"/>
            <a:ext cx="2849880" cy="19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4482"/>
            <a:ext cx="3886200" cy="1748118"/>
          </a:xfrm>
          <a:prstGeom prst="rect">
            <a:avLst/>
          </a:prstGeom>
          <a:solidFill>
            <a:srgbClr val="7BC189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182880" anchor="t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rgbClr val="037060"/>
                </a:solidFill>
              </a:rPr>
              <a:t>Special offer!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$2,000 rebate for 20% energy savings for businesses </a:t>
            </a:r>
            <a:r>
              <a:rPr lang="en-US" sz="2000" dirty="0" smtClean="0">
                <a:solidFill>
                  <a:prstClr val="white"/>
                </a:solidFill>
              </a:rPr>
              <a:t/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in </a:t>
            </a:r>
            <a:r>
              <a:rPr lang="en-US" sz="2000" dirty="0">
                <a:solidFill>
                  <a:prstClr val="white"/>
                </a:solidFill>
              </a:rPr>
              <a:t>food industry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51054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Typical Improvements</a:t>
            </a:r>
            <a:endParaRPr lang="en-US" sz="3200" dirty="0"/>
          </a:p>
        </p:txBody>
      </p:sp>
      <p:pic>
        <p:nvPicPr>
          <p:cNvPr id="53253" name="Content Placeholder 8" descr="lg-degc-mi-saves-1_lores.jpg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887787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3251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533400" y="1295400"/>
            <a:ext cx="4267200" cy="34290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cs typeface="Helvetica" pitchFamily="34" charset="0"/>
              </a:rPr>
              <a:t>Lighting 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cs typeface="Helvetica" pitchFamily="34" charset="0"/>
              </a:rPr>
              <a:t>HVAC 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cs typeface="Helvetica" pitchFamily="34" charset="0"/>
              </a:rPr>
              <a:t>Refrigeration 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cs typeface="Helvetica" pitchFamily="34" charset="0"/>
              </a:rPr>
              <a:t>Kitchen / cooking equipment 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cs typeface="Helvetica" pitchFamily="34" charset="0"/>
              </a:rPr>
              <a:t>Controls and preventive maintenance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4960" y="3904488"/>
            <a:ext cx="35052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>
                <a:solidFill>
                  <a:prstClr val="white"/>
                </a:solidFill>
                <a:effectLst>
                  <a:outerShdw blurRad="25400" dist="50800" dir="2700000" algn="tl" rotWithShape="0">
                    <a:prstClr val="black">
                      <a:alpha val="15000"/>
                    </a:prstClr>
                  </a:outerShdw>
                </a:effectLst>
              </a:rPr>
              <a:t>Photograph </a:t>
            </a:r>
            <a:r>
              <a:rPr lang="en-US" sz="1050" dirty="0">
                <a:solidFill>
                  <a:prstClr val="white"/>
                </a:solidFill>
                <a:effectLst>
                  <a:outerShdw blurRad="25400" dist="50800" dir="2700000" algn="tl" rotWithShape="0">
                    <a:prstClr val="black">
                      <a:alpha val="15000"/>
                    </a:prstClr>
                  </a:outerShdw>
                </a:effectLst>
              </a:rPr>
              <a:t>by Marvin </a:t>
            </a:r>
            <a:r>
              <a:rPr lang="en-US" sz="1050" dirty="0" err="1">
                <a:solidFill>
                  <a:prstClr val="white"/>
                </a:solidFill>
                <a:effectLst>
                  <a:outerShdw blurRad="25400" dist="50800" dir="2700000" algn="tl" rotWithShape="0">
                    <a:prstClr val="black">
                      <a:alpha val="15000"/>
                    </a:prstClr>
                  </a:outerShdw>
                </a:effectLst>
              </a:rPr>
              <a:t>Shaouni</a:t>
            </a:r>
            <a:endParaRPr lang="en-US" sz="1050" dirty="0">
              <a:solidFill>
                <a:prstClr val="white"/>
              </a:solidFill>
              <a:effectLst>
                <a:outerShdw blurRad="25400" dist="50800" dir="2700000" algn="tl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507-7738-43CD-ABAA-29F340BAF7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5F5F5F"/>
      </a:dk1>
      <a:lt1>
        <a:sysClr val="window" lastClr="FFFFFF"/>
      </a:lt1>
      <a:dk2>
        <a:srgbClr val="086C54"/>
      </a:dk2>
      <a:lt2>
        <a:srgbClr val="A2A2A2"/>
      </a:lt2>
      <a:accent1>
        <a:srgbClr val="4F81BD"/>
      </a:accent1>
      <a:accent2>
        <a:srgbClr val="C0504D"/>
      </a:accent2>
      <a:accent3>
        <a:srgbClr val="086C54"/>
      </a:accent3>
      <a:accent4>
        <a:srgbClr val="8064A2"/>
      </a:accent4>
      <a:accent5>
        <a:srgbClr val="4BACC6"/>
      </a:accent5>
      <a:accent6>
        <a:srgbClr val="F79646"/>
      </a:accent6>
      <a:hlink>
        <a:srgbClr val="7AC093"/>
      </a:hlink>
      <a:folHlink>
        <a:srgbClr val="5F49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559</Words>
  <Application>Microsoft Office PowerPoint</Application>
  <PresentationFormat>Custom</PresentationFormat>
  <Paragraphs>93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Michigan Saves:  Financing Energy Improvements for Homeowners, Businesses, and Local Governments</vt:lpstr>
      <vt:lpstr>What Is Michigan Saves?</vt:lpstr>
      <vt:lpstr>Structure </vt:lpstr>
      <vt:lpstr>Current programs</vt:lpstr>
      <vt:lpstr>Michigan Saves  Home Energy Loan Program</vt:lpstr>
      <vt:lpstr>          Participating Lenders </vt:lpstr>
      <vt:lpstr>Residential Loans Issued</vt:lpstr>
      <vt:lpstr>Business Energy Financing</vt:lpstr>
      <vt:lpstr>Typical Improvements</vt:lpstr>
      <vt:lpstr>PowerPoint Presentation</vt:lpstr>
      <vt:lpstr>Resources and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Van Natter</dc:creator>
  <cp:lastModifiedBy>Owner</cp:lastModifiedBy>
  <cp:revision>84</cp:revision>
  <cp:lastPrinted>2013-01-10T18:40:02Z</cp:lastPrinted>
  <dcterms:created xsi:type="dcterms:W3CDTF">2012-11-13T18:23:44Z</dcterms:created>
  <dcterms:modified xsi:type="dcterms:W3CDTF">2013-02-01T16:49:56Z</dcterms:modified>
</cp:coreProperties>
</file>